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1" r:id="rId4"/>
    <p:sldMasterId id="2147483795" r:id="rId5"/>
  </p:sldMasterIdLst>
  <p:notesMasterIdLst>
    <p:notesMasterId r:id="rId18"/>
  </p:notesMasterIdLst>
  <p:handoutMasterIdLst>
    <p:handoutMasterId r:id="rId19"/>
  </p:handoutMasterIdLst>
  <p:sldIdLst>
    <p:sldId id="1859" r:id="rId6"/>
    <p:sldId id="1877" r:id="rId7"/>
    <p:sldId id="1879" r:id="rId8"/>
    <p:sldId id="1878" r:id="rId9"/>
    <p:sldId id="1884" r:id="rId10"/>
    <p:sldId id="1881" r:id="rId11"/>
    <p:sldId id="1887" r:id="rId12"/>
    <p:sldId id="1888" r:id="rId13"/>
    <p:sldId id="1882" r:id="rId14"/>
    <p:sldId id="1885" r:id="rId15"/>
    <p:sldId id="1886" r:id="rId16"/>
    <p:sldId id="1883" r:id="rId1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FF3300"/>
    <a:srgbClr val="FF5050"/>
    <a:srgbClr val="FF6600"/>
    <a:srgbClr val="FFFFCC"/>
    <a:srgbClr val="CC9900"/>
    <a:srgbClr val="00CC00"/>
    <a:srgbClr val="F6FBB7"/>
    <a:srgbClr val="FAF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24" autoAdjust="0"/>
    <p:restoredTop sz="74494" autoAdjust="0"/>
  </p:normalViewPr>
  <p:slideViewPr>
    <p:cSldViewPr>
      <p:cViewPr varScale="1">
        <p:scale>
          <a:sx n="81" d="100"/>
          <a:sy n="81" d="100"/>
        </p:scale>
        <p:origin x="1050" y="120"/>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25" d="100"/>
        <a:sy n="125" d="100"/>
      </p:scale>
      <p:origin x="0" y="0"/>
    </p:cViewPr>
  </p:sorterViewPr>
  <p:notesViewPr>
    <p:cSldViewPr>
      <p:cViewPr varScale="1">
        <p:scale>
          <a:sx n="81" d="100"/>
          <a:sy n="81" d="100"/>
        </p:scale>
        <p:origin x="194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698" cy="480226"/>
          </a:xfrm>
          <a:prstGeom prst="rect">
            <a:avLst/>
          </a:prstGeom>
        </p:spPr>
        <p:txBody>
          <a:bodyPr vert="horz" lIns="95539" tIns="47769" rIns="95539" bIns="47769" rtlCol="0"/>
          <a:lstStyle>
            <a:lvl1pPr algn="l">
              <a:defRPr sz="13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4143833" y="2"/>
            <a:ext cx="3169698" cy="480226"/>
          </a:xfrm>
          <a:prstGeom prst="rect">
            <a:avLst/>
          </a:prstGeom>
        </p:spPr>
        <p:txBody>
          <a:bodyPr vert="horz" lIns="95539" tIns="47769" rIns="95539" bIns="47769" rtlCol="0"/>
          <a:lstStyle>
            <a:lvl1pPr algn="r">
              <a:defRPr sz="1300"/>
            </a:lvl1pPr>
          </a:lstStyle>
          <a:p>
            <a:fld id="{CEDC565F-AA14-4752-9A3C-71043D385D2D}" type="datetimeFigureOut">
              <a:rPr lang="en-US" smtClean="0">
                <a:latin typeface="Calibri" panose="020F0502020204030204" pitchFamily="34" charset="0"/>
              </a:rPr>
              <a:t>6/1/2022</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1" y="9119327"/>
            <a:ext cx="3169698" cy="480226"/>
          </a:xfrm>
          <a:prstGeom prst="rect">
            <a:avLst/>
          </a:prstGeom>
        </p:spPr>
        <p:txBody>
          <a:bodyPr vert="horz" lIns="95539" tIns="47769" rIns="95539" bIns="47769" rtlCol="0" anchor="b"/>
          <a:lstStyle>
            <a:lvl1pPr algn="l">
              <a:defRPr sz="13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4143833" y="9119327"/>
            <a:ext cx="3169698" cy="480226"/>
          </a:xfrm>
          <a:prstGeom prst="rect">
            <a:avLst/>
          </a:prstGeom>
        </p:spPr>
        <p:txBody>
          <a:bodyPr vert="horz" lIns="95539" tIns="47769" rIns="95539" bIns="47769" rtlCol="0" anchor="b"/>
          <a:lstStyle>
            <a:lvl1pPr algn="r">
              <a:defRPr sz="1300"/>
            </a:lvl1pPr>
          </a:lstStyle>
          <a:p>
            <a:fld id="{40F9E5C2-9424-49F6-997A-8CB0870F758A}"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3896769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2"/>
            <a:ext cx="3168928" cy="480389"/>
          </a:xfrm>
          <a:prstGeom prst="rect">
            <a:avLst/>
          </a:prstGeom>
          <a:noFill/>
          <a:ln w="9525">
            <a:noFill/>
            <a:miter lim="800000"/>
            <a:headEnd/>
            <a:tailEnd/>
          </a:ln>
          <a:effectLst/>
        </p:spPr>
        <p:txBody>
          <a:bodyPr vert="horz" wrap="square" lIns="97530" tIns="48765" rIns="97530" bIns="48765" numCol="1" anchor="t" anchorCtr="0" compatLnSpc="1">
            <a:prstTxWarp prst="textNoShape">
              <a:avLst/>
            </a:prstTxWarp>
          </a:bodyPr>
          <a:lstStyle>
            <a:lvl1pPr>
              <a:defRPr sz="1300">
                <a:latin typeface="Calibri" panose="020F0502020204030204" pitchFamily="34" charset="0"/>
              </a:defRPr>
            </a:lvl1pPr>
          </a:lstStyle>
          <a:p>
            <a:pPr>
              <a:defRPr/>
            </a:pPr>
            <a:endParaRPr lang="en-US" dirty="0"/>
          </a:p>
        </p:txBody>
      </p:sp>
      <p:sp>
        <p:nvSpPr>
          <p:cNvPr id="20483" name="Rectangle 3"/>
          <p:cNvSpPr>
            <a:spLocks noGrp="1" noChangeArrowheads="1"/>
          </p:cNvSpPr>
          <p:nvPr>
            <p:ph type="dt" idx="1"/>
          </p:nvPr>
        </p:nvSpPr>
        <p:spPr bwMode="auto">
          <a:xfrm>
            <a:off x="4144620" y="2"/>
            <a:ext cx="3168928" cy="480389"/>
          </a:xfrm>
          <a:prstGeom prst="rect">
            <a:avLst/>
          </a:prstGeom>
          <a:noFill/>
          <a:ln w="9525">
            <a:noFill/>
            <a:miter lim="800000"/>
            <a:headEnd/>
            <a:tailEnd/>
          </a:ln>
          <a:effectLst/>
        </p:spPr>
        <p:txBody>
          <a:bodyPr vert="horz" wrap="square" lIns="97530" tIns="48765" rIns="97530" bIns="48765" numCol="1" anchor="t" anchorCtr="0" compatLnSpc="1">
            <a:prstTxWarp prst="textNoShape">
              <a:avLst/>
            </a:prstTxWarp>
          </a:bodyPr>
          <a:lstStyle>
            <a:lvl1pPr algn="r">
              <a:defRPr sz="1300">
                <a:latin typeface="Calibri" panose="020F0502020204030204" pitchFamily="34" charset="0"/>
              </a:defRPr>
            </a:lvl1pPr>
          </a:lstStyle>
          <a:p>
            <a:pPr>
              <a:defRPr/>
            </a:pPr>
            <a:endParaRPr lang="en-US" dirty="0"/>
          </a:p>
        </p:txBody>
      </p:sp>
      <p:sp>
        <p:nvSpPr>
          <p:cNvPr id="56324"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30526" y="4561228"/>
            <a:ext cx="5854149" cy="4320212"/>
          </a:xfrm>
          <a:prstGeom prst="rect">
            <a:avLst/>
          </a:prstGeom>
          <a:noFill/>
          <a:ln w="9525">
            <a:noFill/>
            <a:miter lim="800000"/>
            <a:headEnd/>
            <a:tailEnd/>
          </a:ln>
          <a:effectLst/>
        </p:spPr>
        <p:txBody>
          <a:bodyPr vert="horz" wrap="square" lIns="97530" tIns="48765" rIns="97530" bIns="4876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486" name="Rectangle 6"/>
          <p:cNvSpPr>
            <a:spLocks noGrp="1" noChangeArrowheads="1"/>
          </p:cNvSpPr>
          <p:nvPr>
            <p:ph type="ftr" sz="quarter" idx="4"/>
          </p:nvPr>
        </p:nvSpPr>
        <p:spPr bwMode="auto">
          <a:xfrm>
            <a:off x="3" y="9119175"/>
            <a:ext cx="3168928" cy="480389"/>
          </a:xfrm>
          <a:prstGeom prst="rect">
            <a:avLst/>
          </a:prstGeom>
          <a:noFill/>
          <a:ln w="9525">
            <a:noFill/>
            <a:miter lim="800000"/>
            <a:headEnd/>
            <a:tailEnd/>
          </a:ln>
          <a:effectLst/>
        </p:spPr>
        <p:txBody>
          <a:bodyPr vert="horz" wrap="square" lIns="97530" tIns="48765" rIns="97530" bIns="48765" numCol="1" anchor="b" anchorCtr="0" compatLnSpc="1">
            <a:prstTxWarp prst="textNoShape">
              <a:avLst/>
            </a:prstTxWarp>
          </a:bodyPr>
          <a:lstStyle>
            <a:lvl1pPr>
              <a:defRPr sz="1300">
                <a:latin typeface="Calibri" panose="020F0502020204030204" pitchFamily="34" charset="0"/>
              </a:defRPr>
            </a:lvl1pPr>
          </a:lstStyle>
          <a:p>
            <a:pPr>
              <a:defRPr/>
            </a:pPr>
            <a:endParaRPr lang="en-US" dirty="0"/>
          </a:p>
        </p:txBody>
      </p:sp>
      <p:sp>
        <p:nvSpPr>
          <p:cNvPr id="20487" name="Rectangle 7"/>
          <p:cNvSpPr>
            <a:spLocks noGrp="1" noChangeArrowheads="1"/>
          </p:cNvSpPr>
          <p:nvPr>
            <p:ph type="sldNum" sz="quarter" idx="5"/>
          </p:nvPr>
        </p:nvSpPr>
        <p:spPr bwMode="auto">
          <a:xfrm>
            <a:off x="4144620" y="9119175"/>
            <a:ext cx="3168928" cy="480389"/>
          </a:xfrm>
          <a:prstGeom prst="rect">
            <a:avLst/>
          </a:prstGeom>
          <a:noFill/>
          <a:ln w="9525">
            <a:noFill/>
            <a:miter lim="800000"/>
            <a:headEnd/>
            <a:tailEnd/>
          </a:ln>
          <a:effectLst/>
        </p:spPr>
        <p:txBody>
          <a:bodyPr vert="horz" wrap="square" lIns="97530" tIns="48765" rIns="97530" bIns="48765" numCol="1" anchor="b" anchorCtr="0" compatLnSpc="1">
            <a:prstTxWarp prst="textNoShape">
              <a:avLst/>
            </a:prstTxWarp>
          </a:bodyPr>
          <a:lstStyle>
            <a:lvl1pPr algn="r">
              <a:defRPr sz="1300">
                <a:latin typeface="Calibri" panose="020F0502020204030204" pitchFamily="34" charset="0"/>
              </a:defRPr>
            </a:lvl1pPr>
          </a:lstStyle>
          <a:p>
            <a:pPr>
              <a:defRPr/>
            </a:pPr>
            <a:fld id="{98110AE4-4F9D-40C9-B733-42C43849F594}" type="slidenum">
              <a:rPr lang="en-US" smtClean="0"/>
              <a:pPr>
                <a:defRPr/>
              </a:pPr>
              <a:t>‹#›</a:t>
            </a:fld>
            <a:endParaRPr lang="en-US" dirty="0"/>
          </a:p>
        </p:txBody>
      </p:sp>
    </p:spTree>
    <p:extLst>
      <p:ext uri="{BB962C8B-B14F-4D97-AF65-F5344CB8AC3E}">
        <p14:creationId xmlns:p14="http://schemas.microsoft.com/office/powerpoint/2010/main" val="2786339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5EDB32BC-B7A2-4A99-9CCD-D2D0D9088D14}" type="slidenum">
              <a:rPr lang="en-US" smtClean="0"/>
              <a:pPr>
                <a:defRPr/>
              </a:pPr>
              <a:t>1</a:t>
            </a:fld>
            <a:endParaRPr lang="en-US" dirty="0"/>
          </a:p>
        </p:txBody>
      </p:sp>
    </p:spTree>
    <p:extLst>
      <p:ext uri="{BB962C8B-B14F-4D97-AF65-F5344CB8AC3E}">
        <p14:creationId xmlns:p14="http://schemas.microsoft.com/office/powerpoint/2010/main" val="334287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first core values that of integrity. We simply want to do what’s right at all times in all relationships.</a:t>
            </a:r>
          </a:p>
          <a:p>
            <a:r>
              <a:rPr lang="en-US" dirty="0"/>
              <a:t> </a:t>
            </a:r>
          </a:p>
          <a:p>
            <a:r>
              <a:rPr lang="en-US" dirty="0"/>
              <a:t>Our second core value is that of collaboration.  We want to have open discussion and conversation with every individual person in our company.  Collaboration makes us stronger as two heads are certainly better than one.</a:t>
            </a:r>
          </a:p>
          <a:p>
            <a:r>
              <a:rPr lang="en-US" dirty="0"/>
              <a:t> </a:t>
            </a:r>
          </a:p>
          <a:p>
            <a:r>
              <a:rPr lang="en-US" dirty="0"/>
              <a:t>Or third core value is that of entrepreneurialism because you want each member of the organization to be personally responsible and make independent judgment as to the best way to manage their area of the business.</a:t>
            </a:r>
          </a:p>
          <a:p>
            <a:r>
              <a:rPr lang="en-US" dirty="0"/>
              <a:t> </a:t>
            </a:r>
          </a:p>
          <a:p>
            <a:r>
              <a:rPr lang="en-US" dirty="0"/>
              <a:t>Or fourth quarter value is that of Innovation. We aspire to continuously improve and innovate every day including our relationships, processes, procedures and business goals.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10</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377042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5EDB32BC-B7A2-4A99-9CCD-D2D0D9088D14}" type="slidenum">
              <a:rPr lang="en-US" smtClean="0"/>
              <a:pPr>
                <a:defRPr/>
              </a:pPr>
              <a:t>11</a:t>
            </a:fld>
            <a:endParaRPr lang="en-US" dirty="0"/>
          </a:p>
        </p:txBody>
      </p:sp>
    </p:spTree>
    <p:extLst>
      <p:ext uri="{BB962C8B-B14F-4D97-AF65-F5344CB8AC3E}">
        <p14:creationId xmlns:p14="http://schemas.microsoft.com/office/powerpoint/2010/main" val="250626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12</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174534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2</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383913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3</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152335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4</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12712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5</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282430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six strategic elements are a commonsense approach Of doing the right thing. </a:t>
            </a:r>
          </a:p>
          <a:p>
            <a:r>
              <a:rPr lang="en-US" dirty="0"/>
              <a:t> </a:t>
            </a:r>
          </a:p>
          <a:p>
            <a:r>
              <a:rPr lang="en-US" dirty="0"/>
              <a:t>the first element is safety and environmental and our philosophy is to be “injury free” every day and “environmentally compliant” every day or second strategic element is related to quality we want to have “Zero defects” Every day. Doing the right thing. </a:t>
            </a:r>
          </a:p>
          <a:p>
            <a:r>
              <a:rPr lang="en-US" dirty="0"/>
              <a:t> </a:t>
            </a:r>
          </a:p>
          <a:p>
            <a:r>
              <a:rPr lang="en-US" dirty="0"/>
              <a:t>Our third strategic element is that of the human element. And we want to have a “healthy, skilled and flexible workforce” doing the right thing. </a:t>
            </a:r>
          </a:p>
          <a:p>
            <a:r>
              <a:rPr lang="en-US" dirty="0"/>
              <a:t> </a:t>
            </a:r>
          </a:p>
          <a:p>
            <a:r>
              <a:rPr lang="en-US" dirty="0"/>
              <a:t>If for strategic element is that of the operations in our goal is to have “due date performance of 95% to all customers” this is simply being on-time, every time. </a:t>
            </a:r>
          </a:p>
          <a:p>
            <a:r>
              <a:rPr lang="en-US" dirty="0"/>
              <a:t> </a:t>
            </a:r>
          </a:p>
          <a:p>
            <a:r>
              <a:rPr lang="en-US" dirty="0"/>
              <a:t>Our fifth strategic element is that related to our customers, we want to “win new strategic throughput”.  You might be asking yourself what is TPUT?  TPUT is simply our value add into the raw material less our truly variable expenses.  As long as we grow TPUT faster than our Operating Expenses we are generating income.  This very point becomes our #6 strategic element. </a:t>
            </a:r>
          </a:p>
          <a:p>
            <a:r>
              <a:rPr lang="en-US" dirty="0"/>
              <a:t> </a:t>
            </a:r>
          </a:p>
          <a:p>
            <a:r>
              <a:rPr lang="en-US" dirty="0"/>
              <a:t>Or six strategic element is that related to our financials and our goal here is to increase throughput faster than our operating expenses.  We increase TPUT by booking favorable work and becoming smarter and more productive every day. </a:t>
            </a:r>
          </a:p>
          <a:p>
            <a:r>
              <a:rPr lang="en-US" dirty="0"/>
              <a:t> </a:t>
            </a:r>
          </a:p>
          <a:p>
            <a:r>
              <a:rPr lang="en-US" dirty="0"/>
              <a:t>The six elements are very much common sense oriented with attainable goals in order for us to have a successful business we take this a step further and provide a financial incentive or reward for all of our workers to continuously improve and reinforce the positive behaviors related to the six elements. our entire business is aligned around the six elements from orientation to our handbook to our performance appraisals to our At risk and pay all associated with rewarding the positive behaviors of the six elements.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6</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403103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7</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128503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six strategic elements are a commonsense approach Of doing the right thing. </a:t>
            </a:r>
          </a:p>
          <a:p>
            <a:r>
              <a:rPr lang="en-US" dirty="0"/>
              <a:t> </a:t>
            </a:r>
          </a:p>
          <a:p>
            <a:r>
              <a:rPr lang="en-US" dirty="0"/>
              <a:t>the first element is safety and environmental and our philosophy is to be “injury free” every day and “environmentally compliant” every day or second strategic element is related to quality we want to have “Zero defects” Every day. Doing the right thing. </a:t>
            </a:r>
          </a:p>
          <a:p>
            <a:r>
              <a:rPr lang="en-US" dirty="0"/>
              <a:t> </a:t>
            </a:r>
          </a:p>
          <a:p>
            <a:r>
              <a:rPr lang="en-US" dirty="0"/>
              <a:t>Our third strategic element is that of the human element. And we want to have a “healthy, skilled and flexible workforce” doing the right thing. </a:t>
            </a:r>
          </a:p>
          <a:p>
            <a:r>
              <a:rPr lang="en-US" dirty="0"/>
              <a:t> </a:t>
            </a:r>
          </a:p>
          <a:p>
            <a:r>
              <a:rPr lang="en-US" dirty="0"/>
              <a:t>If for strategic element is that of the operations in our goal is to have “due date performance of 95% to all customers” this is simply being on-time, every time. </a:t>
            </a:r>
          </a:p>
          <a:p>
            <a:r>
              <a:rPr lang="en-US" dirty="0"/>
              <a:t> </a:t>
            </a:r>
          </a:p>
          <a:p>
            <a:r>
              <a:rPr lang="en-US" dirty="0"/>
              <a:t>Our fifth strategic element is that related to our customers, we want to “win new strategic throughput”.  You might be asking yourself what is TPUT?  TPUT is simply our value add into the raw material less our truly variable expenses.  As long as we grow TPUT faster than our Operating Expenses we are generating income.  This very point becomes our #6 strategic element. </a:t>
            </a:r>
          </a:p>
          <a:p>
            <a:r>
              <a:rPr lang="en-US" dirty="0"/>
              <a:t> </a:t>
            </a:r>
          </a:p>
          <a:p>
            <a:r>
              <a:rPr lang="en-US" dirty="0"/>
              <a:t>Or six strategic element is that related to our financials and our goal here is to increase throughput faster than our operating expenses.  We increase TPUT by booking favorable work and becoming smarter and more productive every day. </a:t>
            </a:r>
          </a:p>
          <a:p>
            <a:r>
              <a:rPr lang="en-US" dirty="0"/>
              <a:t> </a:t>
            </a:r>
          </a:p>
          <a:p>
            <a:r>
              <a:rPr lang="en-US" dirty="0"/>
              <a:t>The six elements are very much common sense oriented with attainable goals in order for us to have a successful business we take this a step further and provide a financial incentive or reward for all of our workers to continuously improve and reinforce the positive behaviors related to the six elements. our entire business is aligned around the six elements from orientation to our handbook to our performance appraisals to our At risk and pay all associated with rewarding the positive behaviors of the six elements.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8</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34134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98110AE4-4F9D-40C9-B733-42C43849F594}" type="slidenum">
              <a:rPr lang="en-US" smtClean="0"/>
              <a:pPr>
                <a:defRPr/>
              </a:pPr>
              <a:t>9</a:t>
            </a:fld>
            <a:endParaRPr lang="en-US" dirty="0"/>
          </a:p>
        </p:txBody>
      </p:sp>
      <p:sp>
        <p:nvSpPr>
          <p:cNvPr id="5" name="TextBox 4">
            <a:extLst>
              <a:ext uri="{FF2B5EF4-FFF2-40B4-BE49-F238E27FC236}">
                <a16:creationId xmlns:a16="http://schemas.microsoft.com/office/drawing/2014/main" id="{5BF7A343-9B21-48B7-8553-4932A0F13009}"/>
              </a:ext>
            </a:extLst>
          </p:cNvPr>
          <p:cNvSpPr txBox="1"/>
          <p:nvPr/>
        </p:nvSpPr>
        <p:spPr>
          <a:xfrm>
            <a:off x="2743200" y="1371600"/>
            <a:ext cx="3657600" cy="2831544"/>
          </a:xfrm>
          <a:prstGeom prst="rect">
            <a:avLst/>
          </a:prstGeom>
          <a:noFill/>
        </p:spPr>
        <p:txBody>
          <a:bodyPr wrap="square" rtlCol="0">
            <a:spAutoFit/>
          </a:bodyPr>
          <a:lstStyle/>
          <a:p>
            <a:r>
              <a:rPr lang="en-US" sz="1600" dirty="0"/>
              <a:t>Welcome to our organization and to the fine team of people who work here. </a:t>
            </a:r>
          </a:p>
          <a:p>
            <a:r>
              <a:rPr lang="en-US" sz="1600" dirty="0"/>
              <a:t> </a:t>
            </a:r>
          </a:p>
          <a:p>
            <a:r>
              <a:rPr lang="en-US" sz="1600" dirty="0"/>
              <a:t>You are an essential worker and have been hired to perform a valued job. I hope that by providing you competitive compensation in a respectful work environment this relationship will continue to prosper for years to come</a:t>
            </a:r>
          </a:p>
          <a:p>
            <a:endParaRPr lang="en-US" sz="1600" dirty="0"/>
          </a:p>
        </p:txBody>
      </p:sp>
    </p:spTree>
    <p:extLst>
      <p:ext uri="{BB962C8B-B14F-4D97-AF65-F5344CB8AC3E}">
        <p14:creationId xmlns:p14="http://schemas.microsoft.com/office/powerpoint/2010/main" val="265069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a:lvl1pPr>
          </a:lstStyle>
          <a:p>
            <a:pPr>
              <a:defRPr/>
            </a:pPr>
            <a:fld id="{CF7A97EA-8E2C-4467-A6FE-4EB63BBA1D21}"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DD6A44F-3163-4807-B3D1-E0D016B1D1D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9E5FD20-C6BA-44E5-88E5-8299DED6054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76203"/>
            <a:ext cx="27686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76203"/>
            <a:ext cx="8102600"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6118B04-13E5-4DCA-83FB-E88D60A5FCB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A956F96-F8B7-4472-93DF-D72DBFB20508}"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BD125A-8555-4E9F-A8FE-A56DA7AB308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1538"/>
          </a:xfrm>
        </p:spPr>
        <p:txBody>
          <a:bodyPr/>
          <a:lstStyle>
            <a:lvl1pPr>
              <a:defRPr sz="3600">
                <a:latin typeface="Calibri" panose="020F0502020204030204" pitchFamily="34" charset="0"/>
                <a:ea typeface="Tahoma"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ea typeface="Tahoma" pitchFamily="34" charset="0"/>
                <a:cs typeface="Calibri" panose="020F0502020204030204" pitchFamily="34" charset="0"/>
              </a:defRPr>
            </a:lvl1pPr>
            <a:lvl2pPr>
              <a:defRPr>
                <a:latin typeface="Calibri" panose="020F0502020204030204" pitchFamily="34" charset="0"/>
                <a:ea typeface="Tahoma" pitchFamily="34" charset="0"/>
                <a:cs typeface="Calibri" panose="020F0502020204030204" pitchFamily="34" charset="0"/>
              </a:defRPr>
            </a:lvl2pPr>
            <a:lvl3pPr>
              <a:defRPr>
                <a:latin typeface="Calibri" panose="020F0502020204030204" pitchFamily="34" charset="0"/>
                <a:ea typeface="Tahoma" pitchFamily="34" charset="0"/>
                <a:cs typeface="Calibri" panose="020F0502020204030204" pitchFamily="34" charset="0"/>
              </a:defRPr>
            </a:lvl3pPr>
            <a:lvl4pPr>
              <a:defRPr>
                <a:latin typeface="Calibri" panose="020F0502020204030204" pitchFamily="34" charset="0"/>
                <a:ea typeface="Tahoma" pitchFamily="34" charset="0"/>
                <a:cs typeface="Calibri" panose="020F0502020204030204" pitchFamily="34" charset="0"/>
              </a:defRPr>
            </a:lvl4pPr>
            <a:lvl5pPr>
              <a:defRPr>
                <a:latin typeface="Calibri" panose="020F0502020204030204" pitchFamily="34" charset="0"/>
                <a:ea typeface="Tahoma"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42D6C2-DAD9-4CCF-99B0-D8B60A1C917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9BABD2-0D69-441D-B938-77C265A52E8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954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C1AAB3D-419C-482D-B988-02AFD10FD25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93A90A9-C625-4420-BCA0-0F3490D23D3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AB567DE-90B6-464A-8154-6D973D31E6F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57BBB05-5EA6-4DC5-8F84-75E01B995CA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B3ACE80-5A72-4121-A454-1146969E3AD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351" y="0"/>
            <a:ext cx="12192000" cy="8382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2051" name="Rectangle 3"/>
          <p:cNvSpPr>
            <a:spLocks noGrp="1" noChangeArrowheads="1"/>
          </p:cNvSpPr>
          <p:nvPr>
            <p:ph type="body" idx="1"/>
          </p:nvPr>
        </p:nvSpPr>
        <p:spPr bwMode="auto">
          <a:xfrm>
            <a:off x="508000" y="12954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BA956F96-F8B7-4472-93DF-D72DBFB20508}" type="slidenum">
              <a:rPr lang="en-US" smtClean="0"/>
              <a:pPr>
                <a:defRPr/>
              </a:pPr>
              <a:t>‹#›</a:t>
            </a:fld>
            <a:endParaRPr lang="en-US" dirty="0"/>
          </a:p>
        </p:txBody>
      </p:sp>
      <p:sp>
        <p:nvSpPr>
          <p:cNvPr id="3080" name="Rectangle 8"/>
          <p:cNvSpPr>
            <a:spLocks noChangeArrowheads="1"/>
          </p:cNvSpPr>
          <p:nvPr/>
        </p:nvSpPr>
        <p:spPr bwMode="auto">
          <a:xfrm>
            <a:off x="6351" y="838203"/>
            <a:ext cx="12192000" cy="45719"/>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3082" name="Rectangle 10"/>
          <p:cNvSpPr>
            <a:spLocks noChangeArrowheads="1"/>
          </p:cNvSpPr>
          <p:nvPr/>
        </p:nvSpPr>
        <p:spPr bwMode="auto">
          <a:xfrm>
            <a:off x="11652253" y="0"/>
            <a:ext cx="60959" cy="2667000"/>
          </a:xfrm>
          <a:prstGeom prst="rect">
            <a:avLst/>
          </a:prstGeom>
          <a:gradFill rotWithShape="1">
            <a:gsLst>
              <a:gs pos="0">
                <a:schemeClr val="tx2"/>
              </a:gs>
              <a:gs pos="100000">
                <a:srgbClr val="EAEAEA"/>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endParaRPr>
          </a:p>
        </p:txBody>
      </p:sp>
      <p:pic>
        <p:nvPicPr>
          <p:cNvPr id="5" name="Picture 4">
            <a:extLst>
              <a:ext uri="{FF2B5EF4-FFF2-40B4-BE49-F238E27FC236}">
                <a16:creationId xmlns:a16="http://schemas.microsoft.com/office/drawing/2014/main" id="{7B2BC380-68DF-41E0-BE34-23D78D9DCC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2773554" cy="785709"/>
          </a:xfrm>
          <a:prstGeom prst="rect">
            <a:avLst/>
          </a:prstGeom>
        </p:spPr>
      </p:pic>
    </p:spTree>
  </p:cSld>
  <p:clrMap bg1="lt1" tx1="dk1" bg2="lt2" tx2="dk2" accent1="accent1" accent2="accent2" accent3="accent3" accent4="accent4" accent5="accent5" accent6="accent6" hlink="hlink" folHlink="folHlink"/>
  <p:sldLayoutIdLst>
    <p:sldLayoutId id="2147483777" r:id="rId1"/>
    <p:sldLayoutId id="2147483794"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hdr="0" ftr="0" dt="0"/>
  <p:txStyles>
    <p:titleStyle>
      <a:lvl1pPr algn="ctr" rtl="0" eaLnBrk="0" fontAlgn="base" hangingPunct="0">
        <a:spcBef>
          <a:spcPct val="0"/>
        </a:spcBef>
        <a:spcAft>
          <a:spcPct val="0"/>
        </a:spcAft>
        <a:defRPr sz="2800" b="1">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E4BD125A-8555-4E9F-A8FE-A56DA7AB30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714500" y="2884712"/>
            <a:ext cx="8763000" cy="2257301"/>
          </a:xfrm>
        </p:spPr>
        <p:txBody>
          <a:bodyPr>
            <a:normAutofit/>
          </a:bodyPr>
          <a:lstStyle/>
          <a:p>
            <a:r>
              <a:rPr lang="en-US" sz="4800" b="1" dirty="0">
                <a:latin typeface="Arial Black" panose="020B0A04020102020204" pitchFamily="34" charset="0"/>
                <a:ea typeface="Tahoma" pitchFamily="34" charset="0"/>
                <a:cs typeface="Arial" panose="020B0604020202020204" pitchFamily="34" charset="0"/>
              </a:rPr>
              <a:t>Welcome to Orientation</a:t>
            </a:r>
            <a:br>
              <a:rPr lang="en-US" sz="2000" dirty="0">
                <a:solidFill>
                  <a:schemeClr val="tx1">
                    <a:lumMod val="65000"/>
                    <a:lumOff val="35000"/>
                  </a:schemeClr>
                </a:solidFill>
                <a:ea typeface="Tahoma" pitchFamily="34" charset="0"/>
                <a:cs typeface="Arial" panose="020B0604020202020204" pitchFamily="34" charset="0"/>
              </a:rPr>
            </a:br>
            <a:endParaRPr lang="en-US" sz="2000" b="0" dirty="0">
              <a:solidFill>
                <a:schemeClr val="tx1">
                  <a:lumMod val="65000"/>
                  <a:lumOff val="35000"/>
                </a:schemeClr>
              </a:solidFill>
              <a:ea typeface="Tahoma"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29200"/>
            <a:ext cx="12192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152400"/>
            <a:ext cx="2514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C1064C-EA25-4F9C-9CF7-4C15112E56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0" y="71404"/>
            <a:ext cx="8763000" cy="2590368"/>
          </a:xfrm>
          <a:prstGeom prst="rect">
            <a:avLst/>
          </a:prstGeom>
        </p:spPr>
      </p:pic>
      <p:pic>
        <p:nvPicPr>
          <p:cNvPr id="4" name="Audio 3">
            <a:hlinkClick r:id="" action="ppaction://media"/>
            <a:extLst>
              <a:ext uri="{FF2B5EF4-FFF2-40B4-BE49-F238E27FC236}">
                <a16:creationId xmlns:a16="http://schemas.microsoft.com/office/drawing/2014/main" id="{FAB9DDF1-DCFD-4261-880F-BE73C610F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5975158"/>
      </p:ext>
    </p:extLst>
  </p:cSld>
  <p:clrMapOvr>
    <a:masterClrMapping/>
  </p:clrMapOvr>
  <mc:AlternateContent xmlns:mc="http://schemas.openxmlformats.org/markup-compatibility/2006" xmlns:p14="http://schemas.microsoft.com/office/powerpoint/2010/main">
    <mc:Choice Requires="p14">
      <p:transition spd="slow" p14:dur="2000" advTm="11058"/>
    </mc:Choice>
    <mc:Fallback xmlns="">
      <p:transition spd="slow" advTm="1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10</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533400" y="1447800"/>
            <a:ext cx="5715000" cy="3416320"/>
          </a:xfrm>
          <a:prstGeom prst="rect">
            <a:avLst/>
          </a:prstGeom>
          <a:noFill/>
        </p:spPr>
        <p:txBody>
          <a:bodyPr wrap="square" rtlCol="0">
            <a:spAutoFit/>
          </a:bodyPr>
          <a:lstStyle/>
          <a:p>
            <a:r>
              <a:rPr lang="en-US" dirty="0"/>
              <a:t>Our core values are a commonsense approach to our relationships with customers and our employees.  Its how everyone would like to be treated and in turn treat others.  This includes:</a:t>
            </a:r>
          </a:p>
          <a:p>
            <a:endParaRPr lang="en-US" dirty="0"/>
          </a:p>
          <a:p>
            <a:pPr algn="ctr"/>
            <a:r>
              <a:rPr lang="en-US" dirty="0"/>
              <a:t>Integrity		Collaboration</a:t>
            </a:r>
          </a:p>
          <a:p>
            <a:pPr algn="ctr"/>
            <a:r>
              <a:rPr lang="en-US" dirty="0"/>
              <a:t>Innovation	Entrepreneurism</a:t>
            </a:r>
          </a:p>
          <a:p>
            <a:endParaRPr lang="en-US" dirty="0"/>
          </a:p>
          <a:p>
            <a:r>
              <a:rPr lang="en-US" dirty="0"/>
              <a:t>These values should drive your individual relationships with your peers, supervisors and members of management.</a:t>
            </a:r>
          </a:p>
          <a:p>
            <a:r>
              <a:rPr lang="en-US" dirty="0"/>
              <a:t> </a:t>
            </a:r>
          </a:p>
        </p:txBody>
      </p:sp>
      <p:pic>
        <p:nvPicPr>
          <p:cNvPr id="1026" name="Picture 2" descr="509bdfa5-91e0-4597-9363-53761ea2d2d0@NAMP110">
            <a:extLst>
              <a:ext uri="{FF2B5EF4-FFF2-40B4-BE49-F238E27FC236}">
                <a16:creationId xmlns:a16="http://schemas.microsoft.com/office/drawing/2014/main" id="{298D13B4-ED43-41F9-BBAC-7236FDC46B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52" t="6425" r="16740" b="22279"/>
          <a:stretch/>
        </p:blipFill>
        <p:spPr bwMode="auto">
          <a:xfrm>
            <a:off x="6553199" y="1905000"/>
            <a:ext cx="5029201" cy="411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3973835E-2821-405B-B163-0E7F6D9CBE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8856443"/>
      </p:ext>
    </p:extLst>
  </p:cSld>
  <p:clrMapOvr>
    <a:masterClrMapping/>
  </p:clrMapOvr>
  <mc:AlternateContent xmlns:mc="http://schemas.openxmlformats.org/markup-compatibility/2006" xmlns:p14="http://schemas.microsoft.com/office/powerpoint/2010/main">
    <mc:Choice Requires="p14">
      <p:transition spd="slow" p14:dur="2000" advTm="29738"/>
    </mc:Choice>
    <mc:Fallback xmlns="">
      <p:transition spd="slow" advTm="2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29200"/>
            <a:ext cx="12192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152400"/>
            <a:ext cx="2514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C1064C-EA25-4F9C-9CF7-4C15112E56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9849" y="9832"/>
            <a:ext cx="6972300" cy="2061032"/>
          </a:xfrm>
          <a:prstGeom prst="rect">
            <a:avLst/>
          </a:prstGeom>
        </p:spPr>
      </p:pic>
      <p:sp>
        <p:nvSpPr>
          <p:cNvPr id="8" name="TextBox 7">
            <a:extLst>
              <a:ext uri="{FF2B5EF4-FFF2-40B4-BE49-F238E27FC236}">
                <a16:creationId xmlns:a16="http://schemas.microsoft.com/office/drawing/2014/main" id="{80428CBF-628D-4E09-9E6E-C4D8EB5F59BF}"/>
              </a:ext>
            </a:extLst>
          </p:cNvPr>
          <p:cNvSpPr txBox="1"/>
          <p:nvPr/>
        </p:nvSpPr>
        <p:spPr>
          <a:xfrm>
            <a:off x="1094813" y="2045464"/>
            <a:ext cx="10002371" cy="2677656"/>
          </a:xfrm>
          <a:prstGeom prst="rect">
            <a:avLst/>
          </a:prstGeom>
          <a:noFill/>
        </p:spPr>
        <p:txBody>
          <a:bodyPr wrap="square" rtlCol="0">
            <a:spAutoFit/>
          </a:bodyPr>
          <a:lstStyle/>
          <a:p>
            <a:r>
              <a:rPr lang="en-US" sz="2400" dirty="0"/>
              <a:t>The prospects for our future are bright and exciting. </a:t>
            </a:r>
          </a:p>
          <a:p>
            <a:endParaRPr lang="en-US" sz="2400" dirty="0"/>
          </a:p>
          <a:p>
            <a:r>
              <a:rPr lang="en-US" sz="2400" dirty="0"/>
              <a:t>Our success is based on us working together to find innovative solutions for our customers.  With your help and cooperation, our success will continue.  </a:t>
            </a:r>
          </a:p>
          <a:p>
            <a:endParaRPr lang="en-US" sz="2400" dirty="0"/>
          </a:p>
          <a:p>
            <a:r>
              <a:rPr lang="en-US" sz="2400" dirty="0"/>
              <a:t>Again, welcome to the team, we think you are going to like it here. </a:t>
            </a:r>
          </a:p>
        </p:txBody>
      </p:sp>
      <p:pic>
        <p:nvPicPr>
          <p:cNvPr id="4" name="Audio 3">
            <a:hlinkClick r:id="" action="ppaction://media"/>
            <a:extLst>
              <a:ext uri="{FF2B5EF4-FFF2-40B4-BE49-F238E27FC236}">
                <a16:creationId xmlns:a16="http://schemas.microsoft.com/office/drawing/2014/main" id="{D0A77872-DBF2-45AC-8650-2ACC61FDBD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0514151"/>
      </p:ext>
    </p:extLst>
  </p:cSld>
  <p:clrMapOvr>
    <a:masterClrMapping/>
  </p:clrMapOvr>
  <mc:AlternateContent xmlns:mc="http://schemas.openxmlformats.org/markup-compatibility/2006" xmlns:p14="http://schemas.microsoft.com/office/powerpoint/2010/main">
    <mc:Choice Requires="p14">
      <p:transition spd="slow" p14:dur="2000" advTm="19971"/>
    </mc:Choice>
    <mc:Fallback xmlns="">
      <p:transition spd="slow" advTm="1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12</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1062318" y="1290637"/>
            <a:ext cx="10515600" cy="4576894"/>
          </a:xfrm>
          <a:prstGeom prst="rect">
            <a:avLst/>
          </a:prstGeom>
          <a:noFill/>
        </p:spPr>
        <p:txBody>
          <a:bodyPr wrap="square" rtlCol="0">
            <a:spAutoFit/>
          </a:bodyPr>
          <a:lstStyle/>
          <a:p>
            <a:pPr>
              <a:lnSpc>
                <a:spcPct val="200000"/>
              </a:lnSpc>
            </a:pPr>
            <a:r>
              <a:rPr lang="en-US" b="1" dirty="0"/>
              <a:t>Question and Answer:</a:t>
            </a:r>
          </a:p>
          <a:p>
            <a:pPr marL="342900" indent="-342900">
              <a:lnSpc>
                <a:spcPct val="250000"/>
              </a:lnSpc>
              <a:buAutoNum type="arabicPeriod"/>
            </a:pPr>
            <a:r>
              <a:rPr lang="en-US" dirty="0"/>
              <a:t>How many fundamental elements define our business?</a:t>
            </a:r>
          </a:p>
          <a:p>
            <a:pPr marL="342900" indent="-342900">
              <a:lnSpc>
                <a:spcPct val="200000"/>
              </a:lnSpc>
              <a:buAutoNum type="arabicPeriod"/>
            </a:pPr>
            <a:r>
              <a:rPr lang="en-US" dirty="0"/>
              <a:t>Do we pay incentive dollars based on the results of these elements?</a:t>
            </a:r>
          </a:p>
          <a:p>
            <a:pPr marL="342900" indent="-342900">
              <a:lnSpc>
                <a:spcPct val="200000"/>
              </a:lnSpc>
              <a:buAutoNum type="arabicPeriod"/>
            </a:pPr>
            <a:r>
              <a:rPr lang="en-US" dirty="0"/>
              <a:t>What year was ELLWOOD founded?</a:t>
            </a:r>
          </a:p>
          <a:p>
            <a:pPr marL="342900" indent="-342900">
              <a:lnSpc>
                <a:spcPct val="200000"/>
              </a:lnSpc>
              <a:buAutoNum type="arabicPeriod"/>
            </a:pPr>
            <a:r>
              <a:rPr lang="en-US" dirty="0"/>
              <a:t>Is ELLWOOD a public or family owned private company?</a:t>
            </a:r>
          </a:p>
          <a:p>
            <a:pPr marL="342900" indent="-342900">
              <a:lnSpc>
                <a:spcPct val="200000"/>
              </a:lnSpc>
              <a:buAutoNum type="arabicPeriod"/>
            </a:pPr>
            <a:r>
              <a:rPr lang="en-US"/>
              <a:t>Does ELLWOOD </a:t>
            </a:r>
            <a:r>
              <a:rPr lang="en-US" dirty="0"/>
              <a:t>pride itself on having open door policy?</a:t>
            </a:r>
            <a:endParaRPr lang="en-US" b="1" dirty="0"/>
          </a:p>
          <a:p>
            <a:pPr marL="342900" indent="-342900">
              <a:lnSpc>
                <a:spcPct val="200000"/>
              </a:lnSpc>
              <a:buAutoNum type="arabicPeriod"/>
            </a:pPr>
            <a:endParaRPr lang="en-US" b="1" dirty="0"/>
          </a:p>
          <a:p>
            <a:pPr marL="342900" indent="-342900">
              <a:lnSpc>
                <a:spcPct val="200000"/>
              </a:lnSpc>
              <a:buAutoNum type="arabicPeriod"/>
            </a:pPr>
            <a:endParaRPr lang="en-US" b="1" dirty="0"/>
          </a:p>
        </p:txBody>
      </p:sp>
      <p:pic>
        <p:nvPicPr>
          <p:cNvPr id="5" name="Audio 4">
            <a:hlinkClick r:id="" action="ppaction://media"/>
            <a:extLst>
              <a:ext uri="{FF2B5EF4-FFF2-40B4-BE49-F238E27FC236}">
                <a16:creationId xmlns:a16="http://schemas.microsoft.com/office/drawing/2014/main" id="{E49E7A2F-9AB2-419E-BD7D-C71CAE94C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3494431"/>
      </p:ext>
    </p:extLst>
  </p:cSld>
  <p:clrMapOvr>
    <a:masterClrMapping/>
  </p:clrMapOvr>
  <mc:AlternateContent xmlns:mc="http://schemas.openxmlformats.org/markup-compatibility/2006" xmlns:p14="http://schemas.microsoft.com/office/powerpoint/2010/main">
    <mc:Choice Requires="p14">
      <p:transition spd="slow" p14:dur="2000" advTm="44894"/>
    </mc:Choice>
    <mc:Fallback xmlns="">
      <p:transition spd="slow" advTm="4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2</a:t>
            </a:fld>
            <a:endParaRPr lang="en-US" dirty="0"/>
          </a:p>
        </p:txBody>
      </p:sp>
      <p:pic>
        <p:nvPicPr>
          <p:cNvPr id="9" name="Picture 8">
            <a:extLst>
              <a:ext uri="{FF2B5EF4-FFF2-40B4-BE49-F238E27FC236}">
                <a16:creationId xmlns:a16="http://schemas.microsoft.com/office/drawing/2014/main" id="{8BA97E2C-604D-4760-AAD0-EEF0CFF09515}"/>
              </a:ext>
            </a:extLst>
          </p:cNvPr>
          <p:cNvPicPr>
            <a:picLocks noChangeAspect="1"/>
          </p:cNvPicPr>
          <p:nvPr/>
        </p:nvPicPr>
        <p:blipFill rotWithShape="1">
          <a:blip r:embed="rId5">
            <a:extLst>
              <a:ext uri="{28A0092B-C50C-407E-A947-70E740481C1C}">
                <a14:useLocalDpi xmlns:a14="http://schemas.microsoft.com/office/drawing/2010/main" val="0"/>
              </a:ext>
            </a:extLst>
          </a:blip>
          <a:srcRect t="24444"/>
          <a:stretch/>
        </p:blipFill>
        <p:spPr>
          <a:xfrm>
            <a:off x="1008529" y="1253247"/>
            <a:ext cx="2936116" cy="4807312"/>
          </a:xfrm>
          <a:prstGeom prst="rect">
            <a:avLst/>
          </a:prstGeom>
        </p:spPr>
      </p:pic>
      <p:sp>
        <p:nvSpPr>
          <p:cNvPr id="4" name="TextBox 3">
            <a:extLst>
              <a:ext uri="{FF2B5EF4-FFF2-40B4-BE49-F238E27FC236}">
                <a16:creationId xmlns:a16="http://schemas.microsoft.com/office/drawing/2014/main" id="{D61775F2-29F0-4A08-9BD6-00C5A33A720B}"/>
              </a:ext>
            </a:extLst>
          </p:cNvPr>
          <p:cNvSpPr txBox="1"/>
          <p:nvPr/>
        </p:nvSpPr>
        <p:spPr>
          <a:xfrm>
            <a:off x="972845" y="6144796"/>
            <a:ext cx="5943600" cy="338554"/>
          </a:xfrm>
          <a:prstGeom prst="rect">
            <a:avLst/>
          </a:prstGeom>
          <a:noFill/>
        </p:spPr>
        <p:txBody>
          <a:bodyPr wrap="square" rtlCol="0">
            <a:spAutoFit/>
          </a:bodyPr>
          <a:lstStyle/>
          <a:p>
            <a:r>
              <a:rPr lang="en-US" sz="1600" i="1" dirty="0"/>
              <a:t>Message From Brian C. Taylor</a:t>
            </a:r>
          </a:p>
        </p:txBody>
      </p:sp>
      <p:sp>
        <p:nvSpPr>
          <p:cNvPr id="6" name="TextBox 5">
            <a:extLst>
              <a:ext uri="{FF2B5EF4-FFF2-40B4-BE49-F238E27FC236}">
                <a16:creationId xmlns:a16="http://schemas.microsoft.com/office/drawing/2014/main" id="{F5099158-3EBC-4788-A784-DF0380ACB816}"/>
              </a:ext>
            </a:extLst>
          </p:cNvPr>
          <p:cNvSpPr txBox="1"/>
          <p:nvPr/>
        </p:nvSpPr>
        <p:spPr>
          <a:xfrm>
            <a:off x="4343400" y="1253247"/>
            <a:ext cx="6840071" cy="4247317"/>
          </a:xfrm>
          <a:prstGeom prst="rect">
            <a:avLst/>
          </a:prstGeom>
          <a:noFill/>
        </p:spPr>
        <p:txBody>
          <a:bodyPr wrap="square" rtlCol="0">
            <a:spAutoFit/>
          </a:bodyPr>
          <a:lstStyle/>
          <a:p>
            <a:r>
              <a:rPr lang="en-US" dirty="0"/>
              <a:t>Welcome to our organization and to the fine team of people who work here! </a:t>
            </a:r>
          </a:p>
          <a:p>
            <a:r>
              <a:rPr lang="en-US" dirty="0"/>
              <a:t> </a:t>
            </a:r>
          </a:p>
          <a:p>
            <a:r>
              <a:rPr lang="en-US" dirty="0"/>
              <a:t>You are an essential worker and have been hired to perform a valuable job. I hope that by providing you competitive compensation package in a respectful work environment, our relationship will continue to prosper for years to come.</a:t>
            </a:r>
          </a:p>
          <a:p>
            <a:endParaRPr lang="en-US" dirty="0"/>
          </a:p>
          <a:p>
            <a:r>
              <a:rPr lang="en-US" dirty="0"/>
              <a:t>I want to share some of our history, goals, values, mission and vision with you.  There will be a short question and answer at the end to insure I have done my job introducing the organization to you.</a:t>
            </a:r>
          </a:p>
          <a:p>
            <a:endParaRPr lang="en-US" dirty="0"/>
          </a:p>
          <a:p>
            <a:r>
              <a:rPr lang="en-US" dirty="0"/>
              <a:t>Let’s go a little deeper into the company.</a:t>
            </a:r>
          </a:p>
          <a:p>
            <a:endParaRPr lang="en-US" dirty="0"/>
          </a:p>
        </p:txBody>
      </p:sp>
      <p:pic>
        <p:nvPicPr>
          <p:cNvPr id="7" name="Audio 6">
            <a:hlinkClick r:id="" action="ppaction://media"/>
            <a:extLst>
              <a:ext uri="{FF2B5EF4-FFF2-40B4-BE49-F238E27FC236}">
                <a16:creationId xmlns:a16="http://schemas.microsoft.com/office/drawing/2014/main" id="{5981A146-0595-4894-8000-486F21D8FA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6010397"/>
      </p:ext>
    </p:extLst>
  </p:cSld>
  <p:clrMapOvr>
    <a:masterClrMapping/>
  </p:clrMapOvr>
  <mc:AlternateContent xmlns:mc="http://schemas.openxmlformats.org/markup-compatibility/2006" xmlns:p14="http://schemas.microsoft.com/office/powerpoint/2010/main">
    <mc:Choice Requires="p14">
      <p:transition spd="slow" p14:dur="2000" advTm="40850"/>
    </mc:Choice>
    <mc:Fallback xmlns="">
      <p:transition spd="slow" advTm="4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3</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304800" y="1110912"/>
            <a:ext cx="5562600" cy="3970318"/>
          </a:xfrm>
          <a:prstGeom prst="rect">
            <a:avLst/>
          </a:prstGeom>
          <a:noFill/>
        </p:spPr>
        <p:txBody>
          <a:bodyPr wrap="square" rtlCol="0">
            <a:spAutoFit/>
          </a:bodyPr>
          <a:lstStyle/>
          <a:p>
            <a:r>
              <a:rPr lang="en-US" dirty="0"/>
              <a:t>ELLWOOD Group is a private, family-owned business who has operated since 1910.   We are different than many organizations for the following reasons:</a:t>
            </a:r>
          </a:p>
          <a:p>
            <a:endParaRPr lang="en-US" dirty="0"/>
          </a:p>
          <a:p>
            <a:pPr marL="285750" indent="-285750">
              <a:buFont typeface="Arial" panose="020B0604020202020204" pitchFamily="34" charset="0"/>
              <a:buChar char="•"/>
            </a:pPr>
            <a:r>
              <a:rPr lang="en-US" dirty="0"/>
              <a:t>We take a long-term approach</a:t>
            </a:r>
          </a:p>
          <a:p>
            <a:pPr marL="285750" indent="-285750">
              <a:buFont typeface="Arial" panose="020B0604020202020204" pitchFamily="34" charset="0"/>
              <a:buChar char="•"/>
            </a:pPr>
            <a:r>
              <a:rPr lang="en-US" dirty="0"/>
              <a:t>We operate with fiscal discipline and responsibility</a:t>
            </a:r>
          </a:p>
          <a:p>
            <a:pPr marL="285750" indent="-285750">
              <a:buFont typeface="Arial" panose="020B0604020202020204" pitchFamily="34" charset="0"/>
              <a:buChar char="•"/>
            </a:pPr>
            <a:r>
              <a:rPr lang="en-US" dirty="0"/>
              <a:t>We have a safety-first culture, and </a:t>
            </a:r>
          </a:p>
          <a:p>
            <a:pPr marL="285750" indent="-285750">
              <a:buFont typeface="Arial" panose="020B0604020202020204" pitchFamily="34" charset="0"/>
              <a:buChar char="•"/>
            </a:pPr>
            <a:r>
              <a:rPr lang="en-US" dirty="0"/>
              <a:t>We focus on continuous improvement for our long term viability. </a:t>
            </a:r>
          </a:p>
          <a:p>
            <a:r>
              <a:rPr lang="en-US" dirty="0"/>
              <a:t> </a:t>
            </a:r>
          </a:p>
          <a:p>
            <a:r>
              <a:rPr lang="en-US" dirty="0"/>
              <a:t>At the ELLWOOD Crankshaft Group, we have adopted the same philosophy as our parent company. </a:t>
            </a:r>
          </a:p>
        </p:txBody>
      </p:sp>
      <p:pic>
        <p:nvPicPr>
          <p:cNvPr id="5" name="Picture 4">
            <a:extLst>
              <a:ext uri="{FF2B5EF4-FFF2-40B4-BE49-F238E27FC236}">
                <a16:creationId xmlns:a16="http://schemas.microsoft.com/office/drawing/2014/main" id="{AC814FF3-26A5-4C31-8DD9-EE892B2A4A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46249"/>
            <a:ext cx="4981557" cy="4043364"/>
          </a:xfrm>
          <a:prstGeom prst="rect">
            <a:avLst/>
          </a:prstGeom>
        </p:spPr>
      </p:pic>
      <p:pic>
        <p:nvPicPr>
          <p:cNvPr id="14" name="Audio 13">
            <a:hlinkClick r:id="" action="ppaction://media"/>
            <a:extLst>
              <a:ext uri="{FF2B5EF4-FFF2-40B4-BE49-F238E27FC236}">
                <a16:creationId xmlns:a16="http://schemas.microsoft.com/office/drawing/2014/main" id="{E2DDAD96-0491-46D8-B900-C6EC2E60A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0359876"/>
      </p:ext>
    </p:extLst>
  </p:cSld>
  <p:clrMapOvr>
    <a:masterClrMapping/>
  </p:clrMapOvr>
  <mc:AlternateContent xmlns:mc="http://schemas.openxmlformats.org/markup-compatibility/2006" xmlns:p14="http://schemas.microsoft.com/office/powerpoint/2010/main">
    <mc:Choice Requires="p14">
      <p:transition spd="slow" p14:dur="2000" advTm="33659"/>
    </mc:Choice>
    <mc:Fallback xmlns="">
      <p:transition spd="slow" advTm="3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4</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533400" y="1405037"/>
            <a:ext cx="6840071" cy="4524315"/>
          </a:xfrm>
          <a:prstGeom prst="rect">
            <a:avLst/>
          </a:prstGeom>
          <a:noFill/>
        </p:spPr>
        <p:txBody>
          <a:bodyPr wrap="square" rtlCol="0">
            <a:spAutoFit/>
          </a:bodyPr>
          <a:lstStyle/>
          <a:p>
            <a:r>
              <a:rPr lang="en-US" dirty="0"/>
              <a:t>Our organization promotes an open-door philosophy that benefits everyone who works here.  An important part of this philosophy is to maintain open and honest communication and we believe this has been one of the reasons for our continued success since 1910.</a:t>
            </a:r>
          </a:p>
          <a:p>
            <a:endParaRPr lang="en-US" dirty="0"/>
          </a:p>
          <a:p>
            <a:r>
              <a:rPr lang="en-US" dirty="0"/>
              <a:t>You are encouraged to talk with your supervisor about any concerns you may have regarding your job or any aspect of the organization.  If your supervisor doesn’t have the answer to your question, you’ll be directed to someone who can answer.  </a:t>
            </a:r>
          </a:p>
          <a:p>
            <a:endParaRPr lang="en-US" dirty="0"/>
          </a:p>
          <a:p>
            <a:r>
              <a:rPr lang="en-US" dirty="0"/>
              <a:t>We are committed to treating each person as an individual.  We treat each person with dignity and respect.  We work together directly and as a team to accomplish our mission.  We insure a healthy, non-hostile environment to which to work free from abuse and favoritism. </a:t>
            </a:r>
          </a:p>
        </p:txBody>
      </p:sp>
      <p:pic>
        <p:nvPicPr>
          <p:cNvPr id="5" name="Picture 4">
            <a:extLst>
              <a:ext uri="{FF2B5EF4-FFF2-40B4-BE49-F238E27FC236}">
                <a16:creationId xmlns:a16="http://schemas.microsoft.com/office/drawing/2014/main" id="{EE9D0F75-B82F-4BDB-9656-5BC06412862E}"/>
              </a:ext>
            </a:extLst>
          </p:cNvPr>
          <p:cNvPicPr>
            <a:picLocks noChangeAspect="1"/>
          </p:cNvPicPr>
          <p:nvPr/>
        </p:nvPicPr>
        <p:blipFill>
          <a:blip r:embed="rId5"/>
          <a:stretch>
            <a:fillRect/>
          </a:stretch>
        </p:blipFill>
        <p:spPr>
          <a:xfrm>
            <a:off x="7449671" y="2153493"/>
            <a:ext cx="4114800" cy="3581400"/>
          </a:xfrm>
          <a:prstGeom prst="rect">
            <a:avLst/>
          </a:prstGeom>
        </p:spPr>
      </p:pic>
      <p:pic>
        <p:nvPicPr>
          <p:cNvPr id="9" name="Audio 8">
            <a:hlinkClick r:id="" action="ppaction://media"/>
            <a:extLst>
              <a:ext uri="{FF2B5EF4-FFF2-40B4-BE49-F238E27FC236}">
                <a16:creationId xmlns:a16="http://schemas.microsoft.com/office/drawing/2014/main" id="{48A1E760-0BF8-478B-87F2-65B484761B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262414"/>
      </p:ext>
    </p:extLst>
  </p:cSld>
  <p:clrMapOvr>
    <a:masterClrMapping/>
  </p:clrMapOvr>
  <mc:AlternateContent xmlns:mc="http://schemas.openxmlformats.org/markup-compatibility/2006" xmlns:p14="http://schemas.microsoft.com/office/powerpoint/2010/main">
    <mc:Choice Requires="p14">
      <p:transition spd="slow" p14:dur="2000" advTm="58134"/>
    </mc:Choice>
    <mc:Fallback xmlns="">
      <p:transition spd="slow" advTm="5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5</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409575" y="1447800"/>
            <a:ext cx="6840071" cy="4801314"/>
          </a:xfrm>
          <a:prstGeom prst="rect">
            <a:avLst/>
          </a:prstGeom>
          <a:noFill/>
        </p:spPr>
        <p:txBody>
          <a:bodyPr wrap="square" rtlCol="0">
            <a:spAutoFit/>
          </a:bodyPr>
          <a:lstStyle/>
          <a:p>
            <a:r>
              <a:rPr lang="en-US" dirty="0"/>
              <a:t>Another corner stone of good communication is the ability to deal directly with each other without intervention by a 3rd party. Our entire ELLWOOD company has been nonunion for over 110 years. We greatly value our direct relationship with our employees.</a:t>
            </a:r>
          </a:p>
          <a:p>
            <a:endParaRPr lang="en-US" dirty="0"/>
          </a:p>
          <a:p>
            <a:r>
              <a:rPr lang="en-US" dirty="0"/>
              <a:t>Our employer-employee relationship allows us to quickly resolve inevitable changes that arise from time to time in the workplace.  Our direct relationship allows us to rapidly and effectively respond to changing market conditions.  Our relationship allows us to gain advantages over less agile competitors. </a:t>
            </a:r>
          </a:p>
          <a:p>
            <a:endParaRPr lang="en-US" dirty="0"/>
          </a:p>
          <a:p>
            <a:r>
              <a:rPr lang="en-US" dirty="0"/>
              <a:t>You have my commitment that this organization encourages you to talk with your supervisor, human resources, general manager or me about any concerns you may have regarding the organization.  </a:t>
            </a:r>
          </a:p>
          <a:p>
            <a:endParaRPr lang="en-US" dirty="0"/>
          </a:p>
        </p:txBody>
      </p:sp>
      <p:pic>
        <p:nvPicPr>
          <p:cNvPr id="5" name="Picture 4">
            <a:extLst>
              <a:ext uri="{FF2B5EF4-FFF2-40B4-BE49-F238E27FC236}">
                <a16:creationId xmlns:a16="http://schemas.microsoft.com/office/drawing/2014/main" id="{3D0C24B9-E804-4305-A55A-06A25A65C0DE}"/>
              </a:ext>
            </a:extLst>
          </p:cNvPr>
          <p:cNvPicPr>
            <a:picLocks noChangeAspect="1"/>
          </p:cNvPicPr>
          <p:nvPr/>
        </p:nvPicPr>
        <p:blipFill>
          <a:blip r:embed="rId5"/>
          <a:stretch>
            <a:fillRect/>
          </a:stretch>
        </p:blipFill>
        <p:spPr>
          <a:xfrm>
            <a:off x="7543800" y="2667000"/>
            <a:ext cx="4238625" cy="2914650"/>
          </a:xfrm>
          <a:prstGeom prst="rect">
            <a:avLst/>
          </a:prstGeom>
        </p:spPr>
      </p:pic>
      <p:pic>
        <p:nvPicPr>
          <p:cNvPr id="4" name="Audio 3">
            <a:hlinkClick r:id="" action="ppaction://media"/>
            <a:extLst>
              <a:ext uri="{FF2B5EF4-FFF2-40B4-BE49-F238E27FC236}">
                <a16:creationId xmlns:a16="http://schemas.microsoft.com/office/drawing/2014/main" id="{A15E2702-5EE4-4EB4-91E9-4300BF90E5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9291632"/>
      </p:ext>
    </p:extLst>
  </p:cSld>
  <p:clrMapOvr>
    <a:masterClrMapping/>
  </p:clrMapOvr>
  <mc:AlternateContent xmlns:mc="http://schemas.openxmlformats.org/markup-compatibility/2006" xmlns:p14="http://schemas.microsoft.com/office/powerpoint/2010/main">
    <mc:Choice Requires="p14">
      <p:transition spd="slow" p14:dur="2000" advTm="61582"/>
    </mc:Choice>
    <mc:Fallback xmlns="">
      <p:transition spd="slow" advTm="6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6</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609600" y="1024800"/>
            <a:ext cx="6096000" cy="4801314"/>
          </a:xfrm>
          <a:prstGeom prst="rect">
            <a:avLst/>
          </a:prstGeom>
          <a:noFill/>
        </p:spPr>
        <p:txBody>
          <a:bodyPr wrap="square" rtlCol="0">
            <a:spAutoFit/>
          </a:bodyPr>
          <a:lstStyle/>
          <a:p>
            <a:r>
              <a:rPr lang="en-US" dirty="0"/>
              <a:t>We manage our business by driving the six elements. The six elements are the foundation of our business and everything starts with the management of these 6 basic areas.</a:t>
            </a:r>
          </a:p>
          <a:p>
            <a:endParaRPr lang="en-US" dirty="0"/>
          </a:p>
          <a:p>
            <a:r>
              <a:rPr lang="en-US" dirty="0"/>
              <a:t>The six elements serve as our strategic business goals.  We want everyone in the organization to understand the overall goals, what impacts these goals and how to contribute to the success of these goals.  </a:t>
            </a:r>
          </a:p>
          <a:p>
            <a:endParaRPr lang="en-US" dirty="0"/>
          </a:p>
          <a:p>
            <a:r>
              <a:rPr lang="en-US" dirty="0"/>
              <a:t>The six elements focus on the areas on the chart.</a:t>
            </a:r>
          </a:p>
          <a:p>
            <a:pPr marL="800100" lvl="1" indent="-342900">
              <a:buFont typeface="+mj-lt"/>
              <a:buAutoNum type="arabicPeriod"/>
            </a:pPr>
            <a:r>
              <a:rPr lang="en-US" dirty="0"/>
              <a:t>Safety and Environmental</a:t>
            </a:r>
          </a:p>
          <a:p>
            <a:pPr marL="800100" lvl="1" indent="-342900">
              <a:buFont typeface="+mj-lt"/>
              <a:buAutoNum type="arabicPeriod"/>
            </a:pPr>
            <a:r>
              <a:rPr lang="en-US" dirty="0"/>
              <a:t>Human</a:t>
            </a:r>
          </a:p>
          <a:p>
            <a:pPr marL="800100" lvl="1" indent="-342900">
              <a:buFont typeface="+mj-lt"/>
              <a:buAutoNum type="arabicPeriod"/>
            </a:pPr>
            <a:r>
              <a:rPr lang="en-US" dirty="0"/>
              <a:t>Quality</a:t>
            </a:r>
          </a:p>
          <a:p>
            <a:pPr marL="800100" lvl="1" indent="-342900">
              <a:buFont typeface="+mj-lt"/>
              <a:buAutoNum type="arabicPeriod"/>
            </a:pPr>
            <a:r>
              <a:rPr lang="en-US" dirty="0"/>
              <a:t>Operations</a:t>
            </a:r>
          </a:p>
          <a:p>
            <a:pPr marL="800100" lvl="1" indent="-342900">
              <a:buFont typeface="+mj-lt"/>
              <a:buAutoNum type="arabicPeriod"/>
            </a:pPr>
            <a:r>
              <a:rPr lang="en-US" dirty="0"/>
              <a:t>Customer</a:t>
            </a:r>
          </a:p>
          <a:p>
            <a:pPr marL="800100" lvl="1" indent="-342900">
              <a:buFont typeface="+mj-lt"/>
              <a:buAutoNum type="arabicPeriod"/>
            </a:pPr>
            <a:r>
              <a:rPr lang="en-US" dirty="0"/>
              <a:t>Financial</a:t>
            </a:r>
          </a:p>
        </p:txBody>
      </p:sp>
      <p:pic>
        <p:nvPicPr>
          <p:cNvPr id="7" name="Picture 6">
            <a:extLst>
              <a:ext uri="{FF2B5EF4-FFF2-40B4-BE49-F238E27FC236}">
                <a16:creationId xmlns:a16="http://schemas.microsoft.com/office/drawing/2014/main" id="{BEEF8AB6-569A-49B7-8ADC-3F29D4FEABEC}"/>
              </a:ext>
            </a:extLst>
          </p:cNvPr>
          <p:cNvPicPr>
            <a:picLocks noChangeAspect="1"/>
          </p:cNvPicPr>
          <p:nvPr/>
        </p:nvPicPr>
        <p:blipFill>
          <a:blip r:embed="rId5"/>
          <a:stretch>
            <a:fillRect/>
          </a:stretch>
        </p:blipFill>
        <p:spPr>
          <a:xfrm>
            <a:off x="6858000" y="1143000"/>
            <a:ext cx="4979996" cy="4801314"/>
          </a:xfrm>
          <a:prstGeom prst="rect">
            <a:avLst/>
          </a:prstGeom>
        </p:spPr>
      </p:pic>
      <p:pic>
        <p:nvPicPr>
          <p:cNvPr id="4" name="Audio 3">
            <a:hlinkClick r:id="" action="ppaction://media"/>
            <a:extLst>
              <a:ext uri="{FF2B5EF4-FFF2-40B4-BE49-F238E27FC236}">
                <a16:creationId xmlns:a16="http://schemas.microsoft.com/office/drawing/2014/main" id="{34B30177-8BA3-4D86-AB93-AEBAE5618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8592903"/>
      </p:ext>
    </p:extLst>
  </p:cSld>
  <p:clrMapOvr>
    <a:masterClrMapping/>
  </p:clrMapOvr>
  <mc:AlternateContent xmlns:mc="http://schemas.openxmlformats.org/markup-compatibility/2006" xmlns:p14="http://schemas.microsoft.com/office/powerpoint/2010/main">
    <mc:Choice Requires="p14">
      <p:transition spd="slow" p14:dur="2000" advTm="89800"/>
    </mc:Choice>
    <mc:Fallback xmlns="">
      <p:transition spd="slow" advTm="8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7</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304800" y="977225"/>
            <a:ext cx="5410200" cy="5078313"/>
          </a:xfrm>
          <a:prstGeom prst="rect">
            <a:avLst/>
          </a:prstGeom>
          <a:noFill/>
        </p:spPr>
        <p:txBody>
          <a:bodyPr wrap="square" rtlCol="0">
            <a:spAutoFit/>
          </a:bodyPr>
          <a:lstStyle/>
          <a:p>
            <a:r>
              <a:rPr lang="en-US" dirty="0"/>
              <a:t>Within the operations element, we also have a goal to run equipment in the most productive way possible.</a:t>
            </a:r>
          </a:p>
          <a:p>
            <a:endParaRPr lang="en-US" dirty="0"/>
          </a:p>
          <a:p>
            <a:r>
              <a:rPr lang="en-US" dirty="0"/>
              <a:t>We have pioneered a new approach to our CNC equipment over the past 2 years.  We are running more and more unmanned hours by automating much of the process of large crank making.  </a:t>
            </a:r>
          </a:p>
          <a:p>
            <a:endParaRPr lang="en-US" dirty="0"/>
          </a:p>
          <a:p>
            <a:r>
              <a:rPr lang="en-US" dirty="0"/>
              <a:t>This allows an operator to run multiple machine tools and increases our overall productivity while completing more hours during each shift.  </a:t>
            </a:r>
          </a:p>
          <a:p>
            <a:endParaRPr lang="en-US" dirty="0"/>
          </a:p>
          <a:p>
            <a:r>
              <a:rPr lang="en-US" dirty="0"/>
              <a:t>The result is increased incentive dollars split amongst fewer employees. The entire organization is working to move towards a multiple machine operation to maximize profits and incentive payouts to every employee.</a:t>
            </a:r>
          </a:p>
        </p:txBody>
      </p:sp>
      <p:pic>
        <p:nvPicPr>
          <p:cNvPr id="9" name="Audio 8">
            <a:hlinkClick r:id="" action="ppaction://media"/>
            <a:extLst>
              <a:ext uri="{FF2B5EF4-FFF2-40B4-BE49-F238E27FC236}">
                <a16:creationId xmlns:a16="http://schemas.microsoft.com/office/drawing/2014/main" id="{49E84EEF-244F-4FD1-9185-516B4FE5A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026" name="Picture 2">
            <a:extLst>
              <a:ext uri="{FF2B5EF4-FFF2-40B4-BE49-F238E27FC236}">
                <a16:creationId xmlns:a16="http://schemas.microsoft.com/office/drawing/2014/main" id="{6B32AE0E-C549-43FA-B09B-92FD5EF911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1066800"/>
            <a:ext cx="5774899" cy="416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377629"/>
      </p:ext>
    </p:extLst>
  </p:cSld>
  <p:clrMapOvr>
    <a:masterClrMapping/>
  </p:clrMapOvr>
  <mc:AlternateContent xmlns:mc="http://schemas.openxmlformats.org/markup-compatibility/2006" xmlns:p14="http://schemas.microsoft.com/office/powerpoint/2010/main">
    <mc:Choice Requires="p14">
      <p:transition spd="slow" p14:dur="2000" advTm="44339"/>
    </mc:Choice>
    <mc:Fallback xmlns="">
      <p:transition spd="slow" advTm="4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8</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609600" y="1024800"/>
            <a:ext cx="6096000" cy="3139321"/>
          </a:xfrm>
          <a:prstGeom prst="rect">
            <a:avLst/>
          </a:prstGeom>
          <a:noFill/>
        </p:spPr>
        <p:txBody>
          <a:bodyPr wrap="square" rtlCol="0">
            <a:spAutoFit/>
          </a:bodyPr>
          <a:lstStyle/>
          <a:p>
            <a:r>
              <a:rPr lang="en-US" dirty="0"/>
              <a:t>In summary, the results of managing the six elements link directly to our incentive plan which means the better the results, the better the monthly incentive payout.  </a:t>
            </a:r>
          </a:p>
          <a:p>
            <a:endParaRPr lang="en-US" dirty="0"/>
          </a:p>
          <a:p>
            <a:r>
              <a:rPr lang="en-US" dirty="0"/>
              <a:t>The results are also tied to your individual performance appraisals.  All personal reviews are based on your individual management of these six elements.</a:t>
            </a:r>
          </a:p>
          <a:p>
            <a:endParaRPr lang="en-US" dirty="0"/>
          </a:p>
          <a:p>
            <a:r>
              <a:rPr lang="en-US" dirty="0"/>
              <a:t>The six strategic elements represent our barometer for the business. If we are meeting the goals, we are managing the business exceptionally well.</a:t>
            </a:r>
          </a:p>
        </p:txBody>
      </p:sp>
      <p:pic>
        <p:nvPicPr>
          <p:cNvPr id="7" name="Picture 6">
            <a:extLst>
              <a:ext uri="{FF2B5EF4-FFF2-40B4-BE49-F238E27FC236}">
                <a16:creationId xmlns:a16="http://schemas.microsoft.com/office/drawing/2014/main" id="{BEEF8AB6-569A-49B7-8ADC-3F29D4FEABEC}"/>
              </a:ext>
            </a:extLst>
          </p:cNvPr>
          <p:cNvPicPr>
            <a:picLocks noChangeAspect="1"/>
          </p:cNvPicPr>
          <p:nvPr/>
        </p:nvPicPr>
        <p:blipFill>
          <a:blip r:embed="rId5"/>
          <a:stretch>
            <a:fillRect/>
          </a:stretch>
        </p:blipFill>
        <p:spPr>
          <a:xfrm>
            <a:off x="6858000" y="1143000"/>
            <a:ext cx="4979996" cy="4801314"/>
          </a:xfrm>
          <a:prstGeom prst="rect">
            <a:avLst/>
          </a:prstGeom>
        </p:spPr>
      </p:pic>
      <p:pic>
        <p:nvPicPr>
          <p:cNvPr id="5" name="Audio 4">
            <a:hlinkClick r:id="" action="ppaction://media"/>
            <a:extLst>
              <a:ext uri="{FF2B5EF4-FFF2-40B4-BE49-F238E27FC236}">
                <a16:creationId xmlns:a16="http://schemas.microsoft.com/office/drawing/2014/main" id="{3E10C82E-D967-4A28-A033-5F30CB522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9681668"/>
      </p:ext>
    </p:extLst>
  </p:cSld>
  <p:clrMapOvr>
    <a:masterClrMapping/>
  </p:clrMapOvr>
  <mc:AlternateContent xmlns:mc="http://schemas.openxmlformats.org/markup-compatibility/2006" xmlns:p14="http://schemas.microsoft.com/office/powerpoint/2010/main">
    <mc:Choice Requires="p14">
      <p:transition spd="slow" p14:dur="2000" advTm="34962"/>
    </mc:Choice>
    <mc:Fallback xmlns="">
      <p:transition spd="slow" advTm="3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DCA3-AFC8-44CA-8ED0-D5DD517C7706}"/>
              </a:ext>
            </a:extLst>
          </p:cNvPr>
          <p:cNvSpPr>
            <a:spLocks noGrp="1"/>
          </p:cNvSpPr>
          <p:nvPr>
            <p:ph type="title"/>
          </p:nvPr>
        </p:nvSpPr>
        <p:spPr>
          <a:xfrm>
            <a:off x="914400" y="-304800"/>
            <a:ext cx="12192000" cy="1595437"/>
          </a:xfrm>
        </p:spPr>
        <p:txBody>
          <a:bodyPr/>
          <a:lstStyle/>
          <a:p>
            <a:r>
              <a:rPr lang="en-US" dirty="0"/>
              <a:t>Message from Ellwood Crankshaft Group President</a:t>
            </a:r>
          </a:p>
        </p:txBody>
      </p:sp>
      <p:sp>
        <p:nvSpPr>
          <p:cNvPr id="3" name="Slide Number Placeholder 2">
            <a:extLst>
              <a:ext uri="{FF2B5EF4-FFF2-40B4-BE49-F238E27FC236}">
                <a16:creationId xmlns:a16="http://schemas.microsoft.com/office/drawing/2014/main" id="{8ABBD747-A5EC-48E8-BFD3-178D6C83C00F}"/>
              </a:ext>
            </a:extLst>
          </p:cNvPr>
          <p:cNvSpPr>
            <a:spLocks noGrp="1"/>
          </p:cNvSpPr>
          <p:nvPr>
            <p:ph type="sldNum" sz="quarter" idx="12"/>
          </p:nvPr>
        </p:nvSpPr>
        <p:spPr/>
        <p:txBody>
          <a:bodyPr/>
          <a:lstStyle/>
          <a:p>
            <a:pPr>
              <a:defRPr/>
            </a:pPr>
            <a:fld id="{BA956F96-F8B7-4472-93DF-D72DBFB20508}" type="slidenum">
              <a:rPr lang="en-US" smtClean="0"/>
              <a:pPr>
                <a:defRPr/>
              </a:pPr>
              <a:t>9</a:t>
            </a:fld>
            <a:endParaRPr lang="en-US" dirty="0"/>
          </a:p>
        </p:txBody>
      </p:sp>
      <p:sp>
        <p:nvSpPr>
          <p:cNvPr id="6" name="TextBox 5">
            <a:extLst>
              <a:ext uri="{FF2B5EF4-FFF2-40B4-BE49-F238E27FC236}">
                <a16:creationId xmlns:a16="http://schemas.microsoft.com/office/drawing/2014/main" id="{F5099158-3EBC-4788-A784-DF0380ACB816}"/>
              </a:ext>
            </a:extLst>
          </p:cNvPr>
          <p:cNvSpPr txBox="1"/>
          <p:nvPr/>
        </p:nvSpPr>
        <p:spPr>
          <a:xfrm>
            <a:off x="7024607" y="1274088"/>
            <a:ext cx="4343400" cy="4524315"/>
          </a:xfrm>
          <a:prstGeom prst="rect">
            <a:avLst/>
          </a:prstGeom>
          <a:noFill/>
        </p:spPr>
        <p:txBody>
          <a:bodyPr wrap="square" rtlCol="0">
            <a:spAutoFit/>
          </a:bodyPr>
          <a:lstStyle/>
          <a:p>
            <a:r>
              <a:rPr lang="en-US" dirty="0"/>
              <a:t>Let’s look at our organizations mission and vision to better understand the overall company you have joined.</a:t>
            </a:r>
          </a:p>
          <a:p>
            <a:endParaRPr lang="en-US" dirty="0"/>
          </a:p>
          <a:p>
            <a:r>
              <a:rPr lang="en-US" dirty="0"/>
              <a:t>Our mission defines who we are as an organization.  We want to be the crankshaft supplier of choice through quality, delivery and service providing an optimum return to our employees and shareholders.</a:t>
            </a:r>
          </a:p>
          <a:p>
            <a:endParaRPr lang="en-US" dirty="0"/>
          </a:p>
          <a:p>
            <a:r>
              <a:rPr lang="en-US" dirty="0"/>
              <a:t>Our vision defines where we want to go as an organization.  We want to be an extension of </a:t>
            </a:r>
            <a:r>
              <a:rPr lang="en-US"/>
              <a:t>our customers </a:t>
            </a:r>
            <a:r>
              <a:rPr lang="en-US" dirty="0"/>
              <a:t>in powering the world through innovation.</a:t>
            </a:r>
          </a:p>
          <a:p>
            <a:endParaRPr lang="en-US" dirty="0"/>
          </a:p>
        </p:txBody>
      </p:sp>
      <p:pic>
        <p:nvPicPr>
          <p:cNvPr id="5" name="Picture 4">
            <a:extLst>
              <a:ext uri="{FF2B5EF4-FFF2-40B4-BE49-F238E27FC236}">
                <a16:creationId xmlns:a16="http://schemas.microsoft.com/office/drawing/2014/main" id="{2FD015F9-D1F3-4908-9CC1-B6B46B4270CF}"/>
              </a:ext>
            </a:extLst>
          </p:cNvPr>
          <p:cNvPicPr>
            <a:picLocks noChangeAspect="1"/>
          </p:cNvPicPr>
          <p:nvPr/>
        </p:nvPicPr>
        <p:blipFill rotWithShape="1">
          <a:blip r:embed="rId5"/>
          <a:srcRect b="31671"/>
          <a:stretch/>
        </p:blipFill>
        <p:spPr>
          <a:xfrm>
            <a:off x="304800" y="1290637"/>
            <a:ext cx="6553200" cy="2747963"/>
          </a:xfrm>
          <a:prstGeom prst="rect">
            <a:avLst/>
          </a:prstGeom>
        </p:spPr>
      </p:pic>
      <p:pic>
        <p:nvPicPr>
          <p:cNvPr id="7" name="Picture 6">
            <a:extLst>
              <a:ext uri="{FF2B5EF4-FFF2-40B4-BE49-F238E27FC236}">
                <a16:creationId xmlns:a16="http://schemas.microsoft.com/office/drawing/2014/main" id="{FCC42C97-A048-46C1-B1EB-938DFB66BCDB}"/>
              </a:ext>
            </a:extLst>
          </p:cNvPr>
          <p:cNvPicPr>
            <a:picLocks noChangeAspect="1"/>
          </p:cNvPicPr>
          <p:nvPr/>
        </p:nvPicPr>
        <p:blipFill rotWithShape="1">
          <a:blip r:embed="rId5"/>
          <a:srcRect t="68329" r="33721" b="-2553"/>
          <a:stretch/>
        </p:blipFill>
        <p:spPr>
          <a:xfrm>
            <a:off x="304801" y="4059238"/>
            <a:ext cx="6553200" cy="2076618"/>
          </a:xfrm>
          <a:prstGeom prst="rect">
            <a:avLst/>
          </a:prstGeom>
        </p:spPr>
      </p:pic>
      <p:pic>
        <p:nvPicPr>
          <p:cNvPr id="8" name="Audio 7">
            <a:hlinkClick r:id="" action="ppaction://media"/>
            <a:extLst>
              <a:ext uri="{FF2B5EF4-FFF2-40B4-BE49-F238E27FC236}">
                <a16:creationId xmlns:a16="http://schemas.microsoft.com/office/drawing/2014/main" id="{E7AFAB9B-0C1A-4C6D-94FB-9E7FB2FCFB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8405721"/>
      </p:ext>
    </p:extLst>
  </p:cSld>
  <p:clrMapOvr>
    <a:masterClrMapping/>
  </p:clrMapOvr>
  <mc:AlternateContent xmlns:mc="http://schemas.openxmlformats.org/markup-compatibility/2006" xmlns:p14="http://schemas.microsoft.com/office/powerpoint/2010/main">
    <mc:Choice Requires="p14">
      <p:transition spd="slow" p14:dur="2000" advTm="40986"/>
    </mc:Choice>
    <mc:Fallback xmlns="">
      <p:transition spd="slow" advTm="4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8329ADC45554689547608678BB32D" ma:contentTypeVersion="0" ma:contentTypeDescription="Create a new document." ma:contentTypeScope="" ma:versionID="d96601291ea36a89e1f81922ede31de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2F6DC9-4621-4C54-AC05-C4663597F7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A927CCA-0C53-4799-9AE4-1895EE09CFC1}">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E3D6BB2-4E25-4B64-889F-8533C8A54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243773</TotalTime>
  <Words>2415</Words>
  <Application>Microsoft Office PowerPoint</Application>
  <PresentationFormat>Widescreen</PresentationFormat>
  <Paragraphs>198</Paragraphs>
  <Slides>12</Slides>
  <Notes>12</Notes>
  <HiddenSlides>0</HiddenSlides>
  <MMClips>12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Arial Black</vt:lpstr>
      <vt:lpstr>Calibri</vt:lpstr>
      <vt:lpstr>2_Default Design</vt:lpstr>
      <vt:lpstr>Custom Design</vt:lpstr>
      <vt:lpstr>Welcome to Orientation </vt:lpstr>
      <vt:lpstr>Message from Ellwood Crankshaft Group President</vt:lpstr>
      <vt:lpstr>Message from Ellwood Crankshaft Group President</vt:lpstr>
      <vt:lpstr>Message from Ellwood Crankshaft Group President</vt:lpstr>
      <vt:lpstr>Message from Ellwood Crankshaft Group President</vt:lpstr>
      <vt:lpstr>Message from Ellwood Crankshaft Group President</vt:lpstr>
      <vt:lpstr>Message from Ellwood Crankshaft Group President</vt:lpstr>
      <vt:lpstr>Message from Ellwood Crankshaft Group President</vt:lpstr>
      <vt:lpstr>Message from Ellwood Crankshaft Group President</vt:lpstr>
      <vt:lpstr>Message from Ellwood Crankshaft Group President</vt:lpstr>
      <vt:lpstr>PowerPoint Presentation</vt:lpstr>
      <vt:lpstr>Message from Ellwood Crankshaft Group President</vt:lpstr>
    </vt:vector>
  </TitlesOfParts>
  <Company>Citation Navasota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Amanda Peralta</dc:creator>
  <cp:lastModifiedBy>Nikki Coffey</cp:lastModifiedBy>
  <cp:revision>3579</cp:revision>
  <cp:lastPrinted>2019-06-07T19:42:35Z</cp:lastPrinted>
  <dcterms:created xsi:type="dcterms:W3CDTF">2008-09-23T18:45:38Z</dcterms:created>
  <dcterms:modified xsi:type="dcterms:W3CDTF">2022-06-01T11:35:09Z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0x010100C5A8329ADC45554689547608678BB32D</vt:lpwstr>
  </property>
</Properties>
</file>